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theme/themeOverride1.xml" ContentType="application/vnd.openxmlformats-officedocument.themeOverr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4"/>
  </p:notesMasterIdLst>
  <p:sldIdLst>
    <p:sldId id="266" r:id="rId2"/>
    <p:sldId id="267" r:id="rId3"/>
    <p:sldId id="273" r:id="rId4"/>
    <p:sldId id="268" r:id="rId5"/>
    <p:sldId id="260" r:id="rId6"/>
    <p:sldId id="270" r:id="rId7"/>
    <p:sldId id="274" r:id="rId8"/>
    <p:sldId id="295" r:id="rId9"/>
    <p:sldId id="276" r:id="rId10"/>
    <p:sldId id="281" r:id="rId11"/>
    <p:sldId id="280" r:id="rId12"/>
    <p:sldId id="291" r:id="rId13"/>
    <p:sldId id="292" r:id="rId14"/>
    <p:sldId id="282" r:id="rId15"/>
    <p:sldId id="294" r:id="rId16"/>
    <p:sldId id="272" r:id="rId17"/>
    <p:sldId id="290" r:id="rId18"/>
    <p:sldId id="288" r:id="rId19"/>
    <p:sldId id="287" r:id="rId20"/>
    <p:sldId id="286" r:id="rId21"/>
    <p:sldId id="289" r:id="rId22"/>
    <p:sldId id="293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FF"/>
    <a:srgbClr val="66FF66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331" autoAdjust="0"/>
    <p:restoredTop sz="94681" autoAdjust="0"/>
  </p:normalViewPr>
  <p:slideViewPr>
    <p:cSldViewPr>
      <p:cViewPr varScale="1">
        <p:scale>
          <a:sx n="74" d="100"/>
          <a:sy n="74" d="100"/>
        </p:scale>
        <p:origin x="-111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15F55B-F205-4AE9-83A2-9BFA9491A9FC}" type="datetimeFigureOut">
              <a:rPr lang="en-US" smtClean="0"/>
              <a:pPr/>
              <a:t>8/21/2014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24ADFC-A024-42ED-AB9B-B3AE709B3C8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4ADFC-A024-42ED-AB9B-B3AE709B3C82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2355084-8BCC-41C6-B2D9-455FDB2B86B3}" type="datetimeFigureOut">
              <a:rPr lang="en-US" smtClean="0"/>
              <a:pPr/>
              <a:t>8/21/2014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B69BCF2-6272-43ED-A099-B4BE7F930F6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2355084-8BCC-41C6-B2D9-455FDB2B86B3}" type="datetimeFigureOut">
              <a:rPr lang="en-US" smtClean="0"/>
              <a:pPr/>
              <a:t>8/21/2014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B69BCF2-6272-43ED-A099-B4BE7F930F6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2355084-8BCC-41C6-B2D9-455FDB2B86B3}" type="datetimeFigureOut">
              <a:rPr lang="en-US" smtClean="0"/>
              <a:pPr/>
              <a:t>8/21/2014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B69BCF2-6272-43ED-A099-B4BE7F930F6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2355084-8BCC-41C6-B2D9-455FDB2B86B3}" type="datetimeFigureOut">
              <a:rPr lang="en-US" smtClean="0"/>
              <a:pPr/>
              <a:t>8/21/2014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B69BCF2-6272-43ED-A099-B4BE7F930F6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2355084-8BCC-41C6-B2D9-455FDB2B86B3}" type="datetimeFigureOut">
              <a:rPr lang="en-US" smtClean="0"/>
              <a:pPr/>
              <a:t>8/21/2014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B69BCF2-6272-43ED-A099-B4BE7F930F6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2355084-8BCC-41C6-B2D9-455FDB2B86B3}" type="datetimeFigureOut">
              <a:rPr lang="en-US" smtClean="0"/>
              <a:pPr/>
              <a:t>8/21/2014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B69BCF2-6272-43ED-A099-B4BE7F930F6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2355084-8BCC-41C6-B2D9-455FDB2B86B3}" type="datetimeFigureOut">
              <a:rPr lang="en-US" smtClean="0"/>
              <a:pPr/>
              <a:t>8/21/2014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B69BCF2-6272-43ED-A099-B4BE7F930F6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2355084-8BCC-41C6-B2D9-455FDB2B86B3}" type="datetimeFigureOut">
              <a:rPr lang="en-US" smtClean="0"/>
              <a:pPr/>
              <a:t>8/21/2014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B69BCF2-6272-43ED-A099-B4BE7F930F6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2355084-8BCC-41C6-B2D9-455FDB2B86B3}" type="datetimeFigureOut">
              <a:rPr lang="en-US" smtClean="0"/>
              <a:pPr/>
              <a:t>8/21/2014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B69BCF2-6272-43ED-A099-B4BE7F930F6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B2355084-8BCC-41C6-B2D9-455FDB2B86B3}" type="datetimeFigureOut">
              <a:rPr lang="en-US" smtClean="0"/>
              <a:pPr/>
              <a:t>8/21/2014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B69BCF2-6272-43ED-A099-B4BE7F930F6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2355084-8BCC-41C6-B2D9-455FDB2B86B3}" type="datetimeFigureOut">
              <a:rPr lang="en-US" smtClean="0"/>
              <a:pPr/>
              <a:t>8/21/2014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B69BCF2-6272-43ED-A099-B4BE7F930F6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B2355084-8BCC-41C6-B2D9-455FDB2B86B3}" type="datetimeFigureOut">
              <a:rPr lang="en-US" smtClean="0"/>
              <a:pPr/>
              <a:t>8/21/2014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5B69BCF2-6272-43ED-A099-B4BE7F930F6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12" Type="http://schemas.openxmlformats.org/officeDocument/2006/relationships/image" Target="../media/image2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Tale of Two Lakes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Lakes of Gowdanapalya – Dorekere &amp; Gowdanakere</a:t>
            </a:r>
          </a:p>
          <a:p>
            <a:endParaRPr lang="en-US" dirty="0" smtClean="0"/>
          </a:p>
          <a:p>
            <a:r>
              <a:rPr lang="en-US" sz="1900" dirty="0" smtClean="0"/>
              <a:t>By Prarthana School, Padmanabhanagar, Bangalore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066800" y="5867400"/>
          <a:ext cx="6553200" cy="609600"/>
        </p:xfrm>
        <a:graphic>
          <a:graphicData uri="http://schemas.openxmlformats.org/drawingml/2006/table">
            <a:tbl>
              <a:tblPr/>
              <a:tblGrid>
                <a:gridCol w="1287646"/>
                <a:gridCol w="1333634"/>
                <a:gridCol w="1184175"/>
                <a:gridCol w="1138187"/>
                <a:gridCol w="1609558"/>
              </a:tblGrid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Anikethan S. J.     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Varsha Nagesh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Prajwal A. R.        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Vaishnavi S.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Bapu Pruthvidhar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Vishwajeeth P.      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Jyothsna P. V.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Shreyas S. S.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Koustubha C.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Prithvi G.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Koundinya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90600" y="5638800"/>
            <a:ext cx="1257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 smtClean="0"/>
              <a:t>Participants:</a:t>
            </a:r>
            <a:endParaRPr lang="en-US" sz="1400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525963"/>
          </a:xfrm>
        </p:spPr>
        <p:txBody>
          <a:bodyPr>
            <a:normAutofit/>
          </a:bodyPr>
          <a:lstStyle/>
          <a:p>
            <a:pPr algn="just"/>
            <a:r>
              <a:rPr lang="en-US" sz="1900" dirty="0" smtClean="0"/>
              <a:t>Visits to </a:t>
            </a:r>
            <a:r>
              <a:rPr lang="en-US" sz="1900" dirty="0" err="1" smtClean="0"/>
              <a:t>Gowdanakere</a:t>
            </a:r>
            <a:r>
              <a:rPr lang="en-US" sz="1900" dirty="0" smtClean="0"/>
              <a:t> and </a:t>
            </a:r>
            <a:r>
              <a:rPr lang="en-US" sz="1900" dirty="0" err="1" smtClean="0"/>
              <a:t>Dorekere</a:t>
            </a:r>
            <a:r>
              <a:rPr lang="en-US" sz="1900" dirty="0" smtClean="0"/>
              <a:t>, under different weather conditions.</a:t>
            </a:r>
          </a:p>
          <a:p>
            <a:pPr algn="just"/>
            <a:endParaRPr lang="en-US" sz="1900" dirty="0" smtClean="0"/>
          </a:p>
          <a:p>
            <a:pPr algn="just"/>
            <a:r>
              <a:rPr lang="en-US" sz="1900" dirty="0" smtClean="0"/>
              <a:t>Observation of the present condition of the two lakes.</a:t>
            </a:r>
          </a:p>
          <a:p>
            <a:pPr algn="just"/>
            <a:endParaRPr lang="en-US" sz="1900" dirty="0" smtClean="0"/>
          </a:p>
          <a:p>
            <a:pPr algn="just"/>
            <a:r>
              <a:rPr lang="en-US" sz="1900" dirty="0" smtClean="0"/>
              <a:t>Observation of flora and fauna around the lakes.</a:t>
            </a:r>
          </a:p>
          <a:p>
            <a:pPr algn="just"/>
            <a:endParaRPr lang="en-US" sz="1900" dirty="0" smtClean="0"/>
          </a:p>
          <a:p>
            <a:pPr algn="just"/>
            <a:r>
              <a:rPr lang="en-US" sz="1900" dirty="0" smtClean="0"/>
              <a:t>Interactions with the people residing around the lakes.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635691"/>
          </a:xfrm>
        </p:spPr>
        <p:txBody>
          <a:bodyPr/>
          <a:lstStyle/>
          <a:p>
            <a:endParaRPr lang="en-US" sz="1800" dirty="0" smtClean="0"/>
          </a:p>
          <a:p>
            <a:r>
              <a:rPr lang="en-US" sz="1800" dirty="0" smtClean="0"/>
              <a:t>Rising water table</a:t>
            </a:r>
          </a:p>
          <a:p>
            <a:endParaRPr lang="en-US" sz="1800" dirty="0" smtClean="0"/>
          </a:p>
          <a:p>
            <a:r>
              <a:rPr lang="en-US" sz="1800" dirty="0" smtClean="0"/>
              <a:t>Flourishing aquatic life.</a:t>
            </a:r>
          </a:p>
          <a:p>
            <a:endParaRPr lang="en-US" sz="1800" dirty="0" smtClean="0"/>
          </a:p>
          <a:p>
            <a:r>
              <a:rPr lang="en-US" sz="1800" dirty="0" smtClean="0"/>
              <a:t>Clean surroundings</a:t>
            </a:r>
          </a:p>
          <a:p>
            <a:endParaRPr lang="en-US" sz="1800" dirty="0" smtClean="0"/>
          </a:p>
          <a:p>
            <a:r>
              <a:rPr lang="en-US" sz="1800" dirty="0" smtClean="0"/>
              <a:t>A beautiful relaxing spot for the people. </a:t>
            </a:r>
          </a:p>
          <a:p>
            <a:endParaRPr lang="en-US" sz="1800" dirty="0" smtClean="0"/>
          </a:p>
          <a:p>
            <a:r>
              <a:rPr lang="en-US" sz="1800" dirty="0" smtClean="0"/>
              <a:t>Significant improvement in water quality after the establishment of water treatment plant</a:t>
            </a:r>
          </a:p>
          <a:p>
            <a:endParaRPr lang="en-US" sz="1800" dirty="0" smtClean="0"/>
          </a:p>
          <a:p>
            <a:pPr lvl="0"/>
            <a:r>
              <a:rPr lang="en-US" sz="1800" dirty="0" smtClean="0"/>
              <a:t>Reborn as a host to aquatic life and migratory birds.</a:t>
            </a:r>
            <a:endParaRPr lang="en-US" dirty="0"/>
          </a:p>
        </p:txBody>
      </p:sp>
      <p:sp>
        <p:nvSpPr>
          <p:cNvPr id="4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Observations at </a:t>
            </a:r>
            <a:r>
              <a:rPr lang="en-US" dirty="0" err="1" smtClean="0"/>
              <a:t>Dorekere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water test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143000"/>
            <a:ext cx="7248482" cy="4334736"/>
          </a:xfrm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Water Analysis Report </a:t>
            </a:r>
            <a:endParaRPr kumimoji="0" lang="en-US" sz="41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Birds at </a:t>
            </a:r>
            <a:r>
              <a:rPr lang="en-US" dirty="0" err="1" smtClean="0"/>
              <a:t>Dorekere</a:t>
            </a:r>
            <a:endParaRPr lang="en-US" dirty="0"/>
          </a:p>
        </p:txBody>
      </p:sp>
      <p:pic>
        <p:nvPicPr>
          <p:cNvPr id="3" name="Content Placeholder 7" descr="spot billed pelico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9401" y="1600200"/>
            <a:ext cx="2158999" cy="1371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 descr="litttle egre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8000" y="1600200"/>
            <a:ext cx="2057400" cy="1371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 descr="Indian spot billed  duck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4600" y="1600200"/>
            <a:ext cx="2133600" cy="13765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 descr="RSCN2005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24400" y="1600200"/>
            <a:ext cx="2057400" cy="1371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 descr="RSCN2016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67437" y="3200400"/>
            <a:ext cx="1542934" cy="13873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 descr="RSCN2015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91200" y="3211538"/>
            <a:ext cx="1447800" cy="13604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 descr="Indian pond heron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4800" y="3200400"/>
            <a:ext cx="1447800" cy="13873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11" descr="double crested cormorant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78521" y="3226158"/>
            <a:ext cx="1551709" cy="13458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 descr="White pekin-campbell ducks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10200" y="4800600"/>
            <a:ext cx="2133600" cy="1600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124200" y="4800600"/>
            <a:ext cx="2133600" cy="16087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TextBox 15"/>
          <p:cNvSpPr txBox="1"/>
          <p:nvPr/>
        </p:nvSpPr>
        <p:spPr>
          <a:xfrm>
            <a:off x="609600" y="1490990"/>
            <a:ext cx="1439108" cy="261610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Spot billed Pelican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81600" y="1524000"/>
            <a:ext cx="1062633" cy="261610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 Little Grebe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96000" y="6172200"/>
            <a:ext cx="1372307" cy="261610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 Domestic Goose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3592640" y="3200400"/>
            <a:ext cx="2007523" cy="1371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1" name="TextBox 20"/>
          <p:cNvSpPr txBox="1"/>
          <p:nvPr/>
        </p:nvSpPr>
        <p:spPr>
          <a:xfrm>
            <a:off x="2895600" y="1524000"/>
            <a:ext cx="1294751" cy="261610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Spot billed Duck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91400" y="1524000"/>
            <a:ext cx="986837" cy="261610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Little Egret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91000" y="6172200"/>
            <a:ext cx="990600" cy="261610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Grey Heron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94963" y="3124200"/>
            <a:ext cx="1052963" cy="261610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Night Heron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3400" y="3124200"/>
            <a:ext cx="990600" cy="261610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Pond Heron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72200" y="3124200"/>
            <a:ext cx="685800" cy="261610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Darter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62400" y="3124200"/>
            <a:ext cx="1192545" cy="261610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Common Coot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467600" y="3174642"/>
            <a:ext cx="1371600" cy="261610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Large Cormorant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1000" y="1524000"/>
            <a:ext cx="8229600" cy="3416491"/>
          </a:xfrm>
        </p:spPr>
        <p:txBody>
          <a:bodyPr>
            <a:normAutofit/>
          </a:bodyPr>
          <a:lstStyle/>
          <a:p>
            <a:pPr algn="just"/>
            <a:r>
              <a:rPr lang="en-US" sz="1800" dirty="0" smtClean="0"/>
              <a:t>Water : no water except some sewage remnants </a:t>
            </a:r>
          </a:p>
          <a:p>
            <a:pPr algn="just"/>
            <a:endParaRPr lang="en-US" sz="1800" dirty="0" smtClean="0"/>
          </a:p>
          <a:p>
            <a:pPr algn="just"/>
            <a:r>
              <a:rPr lang="en-US" sz="1800" dirty="0" smtClean="0"/>
              <a:t>The slums around it have encroached the lake by more that 2/3</a:t>
            </a:r>
            <a:r>
              <a:rPr lang="en-US" sz="1800" baseline="30000" dirty="0" smtClean="0"/>
              <a:t>rd</a:t>
            </a:r>
            <a:r>
              <a:rPr lang="en-US" sz="1800" dirty="0" smtClean="0"/>
              <a:t> of its actual area</a:t>
            </a:r>
          </a:p>
          <a:p>
            <a:pPr algn="just"/>
            <a:endParaRPr lang="en-US" sz="1800" dirty="0" smtClean="0"/>
          </a:p>
          <a:p>
            <a:pPr algn="just"/>
            <a:r>
              <a:rPr lang="en-US" sz="1800" dirty="0" smtClean="0"/>
              <a:t>Biological parameters:  Various emergent plants like </a:t>
            </a:r>
            <a:r>
              <a:rPr lang="en-US" sz="1800" dirty="0" err="1" smtClean="0"/>
              <a:t>collacasia</a:t>
            </a:r>
            <a:r>
              <a:rPr lang="en-US" sz="1800" dirty="0" smtClean="0"/>
              <a:t>, </a:t>
            </a:r>
            <a:r>
              <a:rPr lang="en-US" sz="1800" dirty="0" err="1" smtClean="0"/>
              <a:t>ludwigia</a:t>
            </a:r>
            <a:r>
              <a:rPr lang="en-US" sz="1800" dirty="0" smtClean="0"/>
              <a:t>, </a:t>
            </a:r>
            <a:r>
              <a:rPr lang="en-US" sz="1800" dirty="0" err="1" smtClean="0"/>
              <a:t>typha</a:t>
            </a:r>
            <a:r>
              <a:rPr lang="en-US" sz="1800" dirty="0" smtClean="0"/>
              <a:t>, </a:t>
            </a:r>
            <a:r>
              <a:rPr lang="en-US" sz="1800" dirty="0" err="1" smtClean="0"/>
              <a:t>cypherus</a:t>
            </a:r>
            <a:r>
              <a:rPr lang="en-US" sz="1800" dirty="0" smtClean="0"/>
              <a:t> etc have come up.</a:t>
            </a:r>
          </a:p>
          <a:p>
            <a:pPr algn="just">
              <a:buNone/>
            </a:pPr>
            <a:endParaRPr lang="en-US" sz="1800" dirty="0" smtClean="0"/>
          </a:p>
          <a:p>
            <a:pPr algn="just"/>
            <a:r>
              <a:rPr lang="en-US" sz="1800" dirty="0" smtClean="0"/>
              <a:t>The people around have almost become insensitive to the obvious stink from the lake.</a:t>
            </a: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Observations</a:t>
            </a:r>
            <a:r>
              <a:rPr kumimoji="0" lang="en-US" sz="4100" b="1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at </a:t>
            </a:r>
            <a:r>
              <a:rPr kumimoji="0" lang="en-US" sz="4100" b="1" i="0" u="none" strike="noStrike" kern="1200" cap="none" spc="0" normalizeH="0" noProof="0" dirty="0" err="1" smtClean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Gowdanakere</a:t>
            </a:r>
            <a:endParaRPr kumimoji="0" lang="en-US" sz="41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357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66814" y="463463"/>
            <a:ext cx="5038988" cy="36616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Picture 3" descr="00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804" y="457200"/>
            <a:ext cx="2394559" cy="16826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Content Placeholder 7" descr="017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5800" y="2310141"/>
            <a:ext cx="2414563" cy="18109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 descr="008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8163" y="4273463"/>
            <a:ext cx="2394559" cy="16826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3" descr="H:\lake 2014\Photos\IMG_3585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96641" y="4273463"/>
            <a:ext cx="2394559" cy="16826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2" descr="H:\lake 2014\Photos\002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40678" y="4273463"/>
            <a:ext cx="2265122" cy="16726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The Actual</a:t>
            </a:r>
            <a:r>
              <a:rPr kumimoji="0" lang="en-US" sz="4100" b="1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Disaster</a:t>
            </a:r>
            <a:endParaRPr kumimoji="0" lang="en-US" sz="41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381000" y="1524000"/>
            <a:ext cx="82296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lvl="0" indent="-256032" algn="just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dirty="0" smtClean="0"/>
              <a:t>The two lakes are interconnected, with sewage water flowing from </a:t>
            </a:r>
            <a:r>
              <a:rPr lang="en-US" dirty="0" err="1" smtClean="0"/>
              <a:t>Gowdanakere</a:t>
            </a:r>
            <a:r>
              <a:rPr lang="en-US" dirty="0" smtClean="0"/>
              <a:t> to </a:t>
            </a:r>
            <a:r>
              <a:rPr lang="en-US" dirty="0" err="1" smtClean="0"/>
              <a:t>Dorekere</a:t>
            </a:r>
            <a:r>
              <a:rPr lang="en-US" dirty="0" smtClean="0"/>
              <a:t>.</a:t>
            </a:r>
          </a:p>
          <a:p>
            <a:pPr marL="365760" lvl="0" indent="-256032" algn="just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dirty="0" smtClean="0"/>
          </a:p>
          <a:p>
            <a:pPr marL="365760" lvl="0" indent="-256032" algn="just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dirty="0" smtClean="0"/>
              <a:t>The STP set up at </a:t>
            </a:r>
            <a:r>
              <a:rPr lang="en-US" dirty="0" err="1" smtClean="0"/>
              <a:t>Dorekere</a:t>
            </a:r>
            <a:r>
              <a:rPr lang="en-US" dirty="0" smtClean="0"/>
              <a:t> can treat </a:t>
            </a:r>
            <a:r>
              <a:rPr lang="en-US" dirty="0" err="1" smtClean="0"/>
              <a:t>upto</a:t>
            </a:r>
            <a:r>
              <a:rPr lang="en-US" dirty="0" smtClean="0"/>
              <a:t> 1MLD of sewage water.</a:t>
            </a:r>
          </a:p>
          <a:p>
            <a:pPr marL="365760" lvl="0" indent="-256032" algn="just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dirty="0" smtClean="0"/>
          </a:p>
          <a:p>
            <a:pPr marL="365760" lvl="0" indent="-256032" algn="just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dirty="0" smtClean="0"/>
              <a:t>Restriction of the inflow of sewage water into </a:t>
            </a:r>
            <a:r>
              <a:rPr lang="en-US" dirty="0" err="1" smtClean="0"/>
              <a:t>Dorekere</a:t>
            </a:r>
            <a:r>
              <a:rPr lang="en-US" dirty="0" smtClean="0"/>
              <a:t> to 1 MLD by regulating at </a:t>
            </a:r>
            <a:r>
              <a:rPr lang="en-US" dirty="0" err="1" smtClean="0"/>
              <a:t>Gowdanakere</a:t>
            </a:r>
            <a:r>
              <a:rPr lang="en-US" dirty="0" smtClean="0"/>
              <a:t>. </a:t>
            </a:r>
          </a:p>
          <a:p>
            <a:pPr marL="365760" lvl="0" indent="-256032" algn="just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dirty="0" smtClean="0"/>
          </a:p>
          <a:p>
            <a:pPr marL="365760" lvl="0" indent="-256032" algn="just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dirty="0" smtClean="0"/>
              <a:t>This resulted in overflowing of contaminated water at </a:t>
            </a:r>
            <a:r>
              <a:rPr lang="en-US" dirty="0" err="1" smtClean="0"/>
              <a:t>Gowdanakere</a:t>
            </a:r>
            <a:r>
              <a:rPr lang="en-US" dirty="0" smtClean="0"/>
              <a:t>.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G_364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26000" y="2895600"/>
            <a:ext cx="3556000" cy="2667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 descr="IMG_364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9800" y="2895600"/>
            <a:ext cx="3556000" cy="2667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Title 2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lvl="0">
              <a:spcBef>
                <a:spcPct val="0"/>
              </a:spcBef>
            </a:pPr>
            <a:r>
              <a:rPr lang="en-US" sz="4100" b="1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Measures Taken</a:t>
            </a: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381000" y="1524000"/>
            <a:ext cx="8229600" cy="1447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lvl="0" indent="-256032" algn="just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dirty="0" smtClean="0"/>
              <a:t>Spreading awareness at school.</a:t>
            </a:r>
          </a:p>
          <a:p>
            <a:pPr marL="822960" lvl="1" indent="-256032" algn="just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1600" dirty="0" smtClean="0"/>
              <a:t>We personally visited the high school sections and gave a short presentation.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SCN203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52800" y="3352800"/>
            <a:ext cx="2489200" cy="18669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 descr="DSCN203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00" y="3352800"/>
            <a:ext cx="2514600" cy="18859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 descr="DSCN203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6000" y="3352800"/>
            <a:ext cx="2438400" cy="1905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lvl="0">
              <a:spcBef>
                <a:spcPct val="0"/>
              </a:spcBef>
            </a:pPr>
            <a:r>
              <a:rPr lang="en-US" sz="4100" b="1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Measures Taken</a:t>
            </a: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81000" y="1524000"/>
            <a:ext cx="8229600" cy="1447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lvl="0" indent="-256032" algn="just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dirty="0" smtClean="0"/>
              <a:t>Educating the people around the lake.</a:t>
            </a:r>
          </a:p>
          <a:p>
            <a:pPr marL="822960" lvl="1" indent="-256032" algn="just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1600" dirty="0" smtClean="0"/>
              <a:t>We personally went to the houses of the people who lived around the lake , spoke to them about the problems they faced and also educated them about the need for lakes and their responsibilities towards it.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vijayavan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3016660"/>
            <a:ext cx="4800600" cy="31156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04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7800" y="4648200"/>
            <a:ext cx="2209800" cy="14791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 descr="04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7800" y="2971800"/>
            <a:ext cx="2209800" cy="15504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Title 2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lvl="0">
              <a:spcBef>
                <a:spcPct val="0"/>
              </a:spcBef>
            </a:pPr>
            <a:r>
              <a:rPr lang="en-US" sz="4100" b="1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Measures Taken</a:t>
            </a:r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381000" y="1371600"/>
            <a:ext cx="8382000" cy="16002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65760" lvl="0" indent="-256032" algn="just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dirty="0" smtClean="0"/>
              <a:t>Proposing possible solutions to the concerned officials.</a:t>
            </a:r>
          </a:p>
          <a:p>
            <a:pPr marL="822960" lvl="1" indent="-256032" algn="just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1600" dirty="0" smtClean="0"/>
              <a:t>We participated in the </a:t>
            </a:r>
            <a:r>
              <a:rPr lang="en-US" sz="1600" dirty="0" err="1" smtClean="0"/>
              <a:t>Janata</a:t>
            </a:r>
            <a:r>
              <a:rPr lang="en-US" sz="1600" dirty="0" smtClean="0"/>
              <a:t> </a:t>
            </a:r>
            <a:r>
              <a:rPr lang="en-US" sz="1600" dirty="0" err="1" smtClean="0"/>
              <a:t>Darshana</a:t>
            </a:r>
            <a:r>
              <a:rPr lang="en-US" sz="1600" dirty="0" smtClean="0"/>
              <a:t>, a program where the </a:t>
            </a:r>
            <a:r>
              <a:rPr lang="en-US" sz="1600" dirty="0" err="1" smtClean="0"/>
              <a:t>corporator</a:t>
            </a:r>
            <a:r>
              <a:rPr lang="en-US" sz="1600" dirty="0" smtClean="0"/>
              <a:t> of the area directly interacts with the residents concerning their problems, presented a comparative study of the two lakes and suggested that works similar to what was done at </a:t>
            </a:r>
            <a:r>
              <a:rPr lang="en-US" sz="1600" dirty="0" err="1" smtClean="0"/>
              <a:t>Dorekere</a:t>
            </a:r>
            <a:r>
              <a:rPr lang="en-US" sz="1600" dirty="0" smtClean="0"/>
              <a:t> be replicated at </a:t>
            </a:r>
            <a:r>
              <a:rPr lang="en-US" sz="1600" dirty="0" err="1" smtClean="0"/>
              <a:t>Gowdananakere</a:t>
            </a:r>
            <a:r>
              <a:rPr lang="en-US" sz="1600" dirty="0" smtClean="0"/>
              <a:t> too. The event was published in the daily  newspaper -‘</a:t>
            </a:r>
            <a:r>
              <a:rPr lang="en-US" sz="1600" dirty="0" err="1" smtClean="0"/>
              <a:t>Vijayavani</a:t>
            </a:r>
            <a:r>
              <a:rPr lang="en-US" sz="1600" dirty="0" smtClean="0"/>
              <a:t>’.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 smtClean="0"/>
              <a:t>Water is priceless.</a:t>
            </a:r>
          </a:p>
          <a:p>
            <a:pPr algn="just"/>
            <a:endParaRPr lang="en-US" sz="2000" dirty="0" smtClean="0"/>
          </a:p>
          <a:p>
            <a:pPr algn="just"/>
            <a:r>
              <a:rPr lang="en-US" sz="2000" dirty="0" smtClean="0"/>
              <a:t>Lakes and rivers are sources of fresh water to people, plants and animals.</a:t>
            </a:r>
          </a:p>
          <a:p>
            <a:pPr algn="just">
              <a:buFont typeface="Wingdings 3"/>
              <a:buNone/>
            </a:pPr>
            <a:endParaRPr lang="en-US" sz="2000" dirty="0" smtClean="0"/>
          </a:p>
          <a:p>
            <a:pPr algn="just"/>
            <a:r>
              <a:rPr lang="en-US" sz="2000" dirty="0" smtClean="0"/>
              <a:t>These lakes seem to be vanishing due to urbanization.</a:t>
            </a:r>
          </a:p>
          <a:p>
            <a:pPr algn="just">
              <a:buFont typeface="Wingdings 3"/>
              <a:buNone/>
            </a:pPr>
            <a:endParaRPr lang="en-US" sz="2000" dirty="0" smtClean="0"/>
          </a:p>
          <a:p>
            <a:pPr algn="just"/>
            <a:r>
              <a:rPr lang="en-US" sz="2000" dirty="0" smtClean="0"/>
              <a:t>Two such diseased lakes considered for study – Dorekere and Gowdanakere.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4590871"/>
            <a:ext cx="79248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spc="300" dirty="0" smtClean="0">
                <a:ln w="11430" cmpd="sng">
                  <a:solidFill>
                    <a:schemeClr val="bg2">
                      <a:lumMod val="50000"/>
                    </a:schemeClr>
                  </a:solidFill>
                  <a:prstDash val="solid"/>
                  <a:miter lim="800000"/>
                </a:ln>
                <a:gradFill>
                  <a:gsLst>
                    <a:gs pos="0">
                      <a:srgbClr val="000000"/>
                    </a:gs>
                    <a:gs pos="39999">
                      <a:srgbClr val="0A128C"/>
                    </a:gs>
                    <a:gs pos="70000">
                      <a:srgbClr val="181CC7"/>
                    </a:gs>
                    <a:gs pos="88000">
                      <a:srgbClr val="7005D4"/>
                    </a:gs>
                    <a:gs pos="100000">
                      <a:srgbClr val="8C3D91"/>
                    </a:gs>
                  </a:gsLst>
                  <a:lin ang="5400000" scaled="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Old English Text MT" pitchFamily="66" charset="0"/>
              </a:rPr>
              <a:t>We are not inheriting the Earth from our ancestors, but borrowing it from our children!! </a:t>
            </a:r>
          </a:p>
          <a:p>
            <a:pPr algn="ctr"/>
            <a:r>
              <a:rPr lang="en-US" sz="2400" b="1" spc="300" dirty="0" smtClean="0">
                <a:ln w="11430" cmpd="sng">
                  <a:solidFill>
                    <a:schemeClr val="bg2">
                      <a:lumMod val="50000"/>
                    </a:schemeClr>
                  </a:solidFill>
                  <a:prstDash val="solid"/>
                  <a:miter lim="800000"/>
                </a:ln>
                <a:gradFill>
                  <a:gsLst>
                    <a:gs pos="0">
                      <a:srgbClr val="000000"/>
                    </a:gs>
                    <a:gs pos="39999">
                      <a:srgbClr val="0A128C"/>
                    </a:gs>
                    <a:gs pos="70000">
                      <a:srgbClr val="181CC7"/>
                    </a:gs>
                    <a:gs pos="88000">
                      <a:srgbClr val="7005D4"/>
                    </a:gs>
                    <a:gs pos="100000">
                      <a:srgbClr val="8C3D91"/>
                    </a:gs>
                  </a:gsLst>
                  <a:lin ang="5400000" scaled="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Old English Text MT" pitchFamily="66" charset="0"/>
              </a:rPr>
              <a:t>– An Ancient Proverb</a:t>
            </a:r>
            <a:endParaRPr lang="en-US" sz="2400" b="1" spc="300" dirty="0">
              <a:ln w="11430" cmpd="sng">
                <a:solidFill>
                  <a:schemeClr val="bg2">
                    <a:lumMod val="50000"/>
                  </a:schemeClr>
                </a:solidFill>
                <a:prstDash val="solid"/>
                <a:miter lim="800000"/>
              </a:ln>
              <a:gradFill>
                <a:gsLst>
                  <a:gs pos="0">
                    <a:srgbClr val="000000"/>
                  </a:gs>
                  <a:gs pos="39999">
                    <a:srgbClr val="0A128C"/>
                  </a:gs>
                  <a:gs pos="70000">
                    <a:srgbClr val="181CC7"/>
                  </a:gs>
                  <a:gs pos="88000">
                    <a:srgbClr val="7005D4"/>
                  </a:gs>
                  <a:gs pos="100000">
                    <a:srgbClr val="8C3D91"/>
                  </a:gs>
                </a:gsLst>
                <a:lin ang="5400000" scaled="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  <a:latin typeface="Old English Text MT" pitchFamily="66" charset="0"/>
            </a:endParaRPr>
          </a:p>
        </p:txBody>
      </p:sp>
      <p:sp>
        <p:nvSpPr>
          <p:cNvPr id="2" name="Title 2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Conclusion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lvl="0" indent="-256032" algn="just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1900" dirty="0" smtClean="0"/>
              <a:t>This study is a perfect example of what disasters some unmonitored and unethical human activities could cause to some of the most precious jewels gifted to us, for our own good, by nature.</a:t>
            </a:r>
          </a:p>
          <a:p>
            <a:pPr marL="365760" lvl="0" indent="-256032" algn="just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sz="1900" dirty="0" smtClean="0"/>
          </a:p>
          <a:p>
            <a:pPr marL="365760" lvl="0" indent="-256032" algn="just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1900" dirty="0" smtClean="0"/>
              <a:t>The call of the hour is that unless nursed immediately, the very lakes that have supported our sustenance will disappear leaving us with nothing to bank upon.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Questions</a:t>
            </a:r>
            <a:endParaRPr kumimoji="0" lang="en-US" sz="41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http://ts1.mm.bing.net/th?&amp;id=HN.608029118671489355&amp;w=300&amp;h=300&amp;c=0&amp;pid=1.9&amp;rs=0&amp;p=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0400" y="1905000"/>
            <a:ext cx="2857500" cy="2857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38400" y="2895600"/>
            <a:ext cx="4463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54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Thank you!</a:t>
            </a:r>
            <a:endParaRPr 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algn="just"/>
            <a:r>
              <a:rPr lang="en-US" sz="1900" dirty="0" smtClean="0"/>
              <a:t>To analyze the impact of urbanization on the quality of the two lakes considered for study and also the impact of the interconnection between the two on the same.</a:t>
            </a:r>
          </a:p>
          <a:p>
            <a:pPr lvl="0" algn="just">
              <a:buNone/>
            </a:pPr>
            <a:endParaRPr lang="en-US" sz="1900" dirty="0" smtClean="0"/>
          </a:p>
          <a:p>
            <a:pPr lvl="0" algn="just"/>
            <a:r>
              <a:rPr lang="en-US" sz="1900" dirty="0" smtClean="0"/>
              <a:t>Propose measures to conserve, protect, restore and sustainable management of the lakes </a:t>
            </a:r>
          </a:p>
          <a:p>
            <a:pPr lvl="0" algn="just">
              <a:buNone/>
            </a:pPr>
            <a:endParaRPr lang="en-US" sz="1900" dirty="0" smtClean="0"/>
          </a:p>
          <a:p>
            <a:pPr lvl="0" algn="just"/>
            <a:r>
              <a:rPr lang="en-US" sz="1900" dirty="0" smtClean="0"/>
              <a:t>Creating awareness about the lake environment among the people surrounding. </a:t>
            </a:r>
          </a:p>
          <a:p>
            <a:pPr algn="just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900" dirty="0" smtClean="0"/>
              <a:t>Gowdanapalya - a residential locality in Bangalore, India.</a:t>
            </a:r>
          </a:p>
          <a:p>
            <a:endParaRPr lang="en-US" sz="1900" dirty="0" smtClean="0"/>
          </a:p>
          <a:p>
            <a:r>
              <a:rPr lang="en-US" sz="1900" dirty="0" smtClean="0"/>
              <a:t>Two major sources of water a few years ago</a:t>
            </a:r>
          </a:p>
          <a:p>
            <a:pPr lvl="1"/>
            <a:r>
              <a:rPr lang="en-US" sz="1600" dirty="0" smtClean="0"/>
              <a:t>Dorekere</a:t>
            </a:r>
          </a:p>
          <a:p>
            <a:pPr lvl="1"/>
            <a:r>
              <a:rPr lang="en-US" sz="1600" dirty="0" smtClean="0"/>
              <a:t>Gowdanakere</a:t>
            </a:r>
          </a:p>
          <a:p>
            <a:pPr lvl="1"/>
            <a:endParaRPr lang="en-US" sz="1900" dirty="0" smtClean="0"/>
          </a:p>
          <a:p>
            <a:r>
              <a:rPr lang="en-US" sz="1900" dirty="0" smtClean="0"/>
              <a:t> Gowdanakere is heading towards extinction due to people’s lack of care and concern.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Study Area-</a:t>
            </a:r>
            <a:r>
              <a:rPr lang="en-US" dirty="0" err="1" smtClean="0"/>
              <a:t>Gowdanapalya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Downloads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8" name="Picture 7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1800" y="152400"/>
            <a:ext cx="3200400" cy="39433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" name="Rectangle 8"/>
          <p:cNvSpPr/>
          <p:nvPr/>
        </p:nvSpPr>
        <p:spPr>
          <a:xfrm>
            <a:off x="4495800" y="2133600"/>
            <a:ext cx="1905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Gowdanpalya </a:t>
            </a:r>
            <a:endParaRPr lang="en-US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3352800"/>
            <a:ext cx="8229600" cy="2667000"/>
          </a:xfrm>
        </p:spPr>
        <p:txBody>
          <a:bodyPr>
            <a:normAutofit fontScale="77500" lnSpcReduction="20000"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b="1" dirty="0" smtClean="0"/>
              <a:t>Past glory: 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100" dirty="0" smtClean="0"/>
              <a:t>The two lakes once upon a time formed a mesmerizing landscape.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100" dirty="0" smtClean="0"/>
              <a:t>The water fed the cattle around, housed schools of fish and also a varied species of birds.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n-US" sz="2100" dirty="0" smtClean="0"/>
              <a:t>They aided water cycle and also kept the ground water table rich.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en-US" sz="1900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b="1" dirty="0" smtClean="0"/>
              <a:t>Reason for degradation: 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100" dirty="0" smtClean="0"/>
              <a:t>Improper waste management.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Lake Facts 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762000" y="1397000"/>
          <a:ext cx="7772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/>
                <a:gridCol w="2590800"/>
                <a:gridCol w="2590800"/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Parameter</a:t>
                      </a:r>
                      <a:endParaRPr lang="en-U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Gowdanakere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Dorekere </a:t>
                      </a:r>
                      <a:r>
                        <a:rPr lang="en-US" sz="1600" b="1">
                          <a:solidFill>
                            <a:srgbClr val="000000"/>
                          </a:solidFill>
                          <a:latin typeface="Times"/>
                          <a:ea typeface="Times New Roman"/>
                          <a:cs typeface="Times New Roman"/>
                        </a:rPr>
                        <a:t> 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Original Area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9 Acres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28.5 Acres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Present area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3.89 Acres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22.1 Acres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Encroachment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5.11 Acres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6.4 Acres 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approx.</a:t>
                      </a:r>
                      <a:endParaRPr lang="en-U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 smtClean="0"/>
              <a:t>Dorekere</a:t>
            </a:r>
            <a:r>
              <a:rPr lang="en-US" dirty="0" smtClean="0"/>
              <a:t> and </a:t>
            </a:r>
            <a:r>
              <a:rPr lang="en-US" dirty="0" err="1" smtClean="0"/>
              <a:t>Gowdanakere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-In their polluted forms</a:t>
            </a:r>
            <a:endParaRPr lang="en-US" sz="2200" dirty="0"/>
          </a:p>
        </p:txBody>
      </p:sp>
      <p:pic>
        <p:nvPicPr>
          <p:cNvPr id="4" name="Content Placeholder 3" descr="Doraikere-Lake 06may2011.jpeg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419583" y="3962400"/>
            <a:ext cx="3152417" cy="2057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 descr="fish_1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042" y="1725454"/>
            <a:ext cx="3124200" cy="20112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Picture 14" descr="007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05400" y="1726842"/>
            <a:ext cx="3124200" cy="19958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Picture 15" descr="00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05400" y="3962400"/>
            <a:ext cx="3124200" cy="2057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Mapping </a:t>
            </a:r>
            <a:endParaRPr lang="en-US" dirty="0"/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1447800"/>
            <a:ext cx="2514599" cy="22238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447800"/>
            <a:ext cx="2438400" cy="22159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038600"/>
            <a:ext cx="2664372" cy="1981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038600"/>
            <a:ext cx="2667000" cy="1981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71600" y="1371600"/>
            <a:ext cx="952505" cy="276999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Year 2000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20106902">
            <a:off x="3597029" y="1788206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Year 2005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10400" y="1371600"/>
            <a:ext cx="952505" cy="276999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Year 2008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95600" y="5791200"/>
            <a:ext cx="952505" cy="276999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Year 2010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15000" y="5791200"/>
            <a:ext cx="952505" cy="276999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Year 2014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3" name="Picture 12" descr="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5200" y="1447800"/>
            <a:ext cx="2476068" cy="22177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TextBox 13"/>
          <p:cNvSpPr txBox="1"/>
          <p:nvPr/>
        </p:nvSpPr>
        <p:spPr>
          <a:xfrm>
            <a:off x="4191000" y="1371600"/>
            <a:ext cx="982748" cy="276999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Year 2005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Approximate Area and Perimeter of the two lakes </a:t>
            </a:r>
            <a:r>
              <a:rPr lang="en-US" sz="1800" dirty="0" smtClean="0"/>
              <a:t>(as obtained upon mapping)</a:t>
            </a:r>
            <a:endParaRPr lang="en-US" sz="1800" dirty="0"/>
          </a:p>
        </p:txBody>
      </p:sp>
      <p:graphicFrame>
        <p:nvGraphicFramePr>
          <p:cNvPr id="17" name="Content Placeholder 16"/>
          <p:cNvGraphicFramePr>
            <a:graphicFrameLocks noGrp="1"/>
          </p:cNvGraphicFramePr>
          <p:nvPr>
            <p:ph idx="1"/>
          </p:nvPr>
        </p:nvGraphicFramePr>
        <p:xfrm>
          <a:off x="533400" y="2286000"/>
          <a:ext cx="8229600" cy="2931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5920"/>
                <a:gridCol w="1554480"/>
                <a:gridCol w="1737360"/>
                <a:gridCol w="1645920"/>
                <a:gridCol w="164592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Gowdanakere</a:t>
                      </a:r>
                      <a:endParaRPr 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Dorekere</a:t>
                      </a:r>
                      <a:endParaRPr 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Year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Area in Acres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 Perimeter in km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Area in Acres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Perimeter in km</a:t>
                      </a:r>
                      <a:endParaRPr lang="en-US" b="1" dirty="0"/>
                    </a:p>
                  </a:txBody>
                  <a:tcPr/>
                </a:tc>
              </a:tr>
              <a:tr h="43688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2000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5.71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25.2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1.72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2005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5.33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24.7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2008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5.21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2010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4.78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22.1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1.34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2014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3.89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0.61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22.1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1.34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1427</TotalTime>
  <Words>768</Words>
  <Application>Microsoft Office PowerPoint</Application>
  <PresentationFormat>On-screen Show (4:3)</PresentationFormat>
  <Paragraphs>167</Paragraphs>
  <Slides>22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Concourse</vt:lpstr>
      <vt:lpstr>A Tale of Two Lakes</vt:lpstr>
      <vt:lpstr>Introduction</vt:lpstr>
      <vt:lpstr>Objectives</vt:lpstr>
      <vt:lpstr>Study Area-Gowdanapalya</vt:lpstr>
      <vt:lpstr>Slide 5</vt:lpstr>
      <vt:lpstr>Lake Facts </vt:lpstr>
      <vt:lpstr>Dorekere and Gowdanakere -In their polluted forms</vt:lpstr>
      <vt:lpstr>Mapping </vt:lpstr>
      <vt:lpstr>Approximate Area and Perimeter of the two lakes (as obtained upon mapping)</vt:lpstr>
      <vt:lpstr>Case Study</vt:lpstr>
      <vt:lpstr>Observations at Dorekere </vt:lpstr>
      <vt:lpstr>Slide 12</vt:lpstr>
      <vt:lpstr>Birds at Dorekere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user</cp:lastModifiedBy>
  <cp:revision>152</cp:revision>
  <dcterms:created xsi:type="dcterms:W3CDTF">2014-08-18T12:19:09Z</dcterms:created>
  <dcterms:modified xsi:type="dcterms:W3CDTF">2014-08-21T02:03:21Z</dcterms:modified>
</cp:coreProperties>
</file>